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5" r:id="rId5"/>
    <p:sldId id="258" r:id="rId6"/>
    <p:sldId id="260" r:id="rId7"/>
    <p:sldId id="261" r:id="rId8"/>
    <p:sldId id="262" r:id="rId9"/>
    <p:sldId id="264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35"/>
    <p:restoredTop sz="97103"/>
  </p:normalViewPr>
  <p:slideViewPr>
    <p:cSldViewPr snapToGrid="0" snapToObjects="1">
      <p:cViewPr varScale="1">
        <p:scale>
          <a:sx n="88" d="100"/>
          <a:sy n="88" d="100"/>
        </p:scale>
        <p:origin x="208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6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3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0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3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EE9A50E-7F2C-449A-8BBD-80B24DBB7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D5456B-6F51-41EC-A380-6C8C8E9F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1637612"/>
            <a:ext cx="6095999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43A44-73EF-480B-97A5-E999DEFC6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37612"/>
            <a:ext cx="6096000" cy="3581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E3C21-B2EA-3C40-AABC-459AB58FD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94" y="1828800"/>
            <a:ext cx="5180106" cy="20574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Testing Trends Using Boundless Analytics and Permutation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7B29E-CFC1-6748-94A9-A740665B3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94" y="4038601"/>
            <a:ext cx="5180106" cy="990599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By </a:t>
            </a:r>
            <a:r>
              <a:rPr lang="en-US" dirty="0" err="1"/>
              <a:t>Fauzan</a:t>
            </a:r>
            <a:r>
              <a:rPr lang="en-US" dirty="0"/>
              <a:t> Amjad</a:t>
            </a:r>
          </a:p>
        </p:txBody>
      </p:sp>
    </p:spTree>
    <p:extLst>
      <p:ext uri="{BB962C8B-B14F-4D97-AF65-F5344CB8AC3E}">
        <p14:creationId xmlns:p14="http://schemas.microsoft.com/office/powerpoint/2010/main" val="27422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0BEE-0134-F24E-A55C-00EEB897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3EDC-E46D-9B41-A0F2-2EAE7704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Permutation Test #2</a:t>
            </a:r>
          </a:p>
          <a:p>
            <a:pPr lvl="1"/>
            <a:r>
              <a:rPr lang="en-US" dirty="0"/>
              <a:t>Null Hypothesis: Buyers who live in Princeton buy popcorn at the same frequency as the general population.</a:t>
            </a:r>
          </a:p>
          <a:p>
            <a:pPr lvl="1"/>
            <a:r>
              <a:rPr lang="en-US" dirty="0"/>
              <a:t>Alternate Hypothesis: Buyers who live in Princeton do not buy popcorn at the same frequency as the general population.</a:t>
            </a:r>
          </a:p>
          <a:p>
            <a:r>
              <a:rPr lang="en-US" dirty="0"/>
              <a:t>Permutation Test #3</a:t>
            </a:r>
          </a:p>
          <a:p>
            <a:pPr lvl="1"/>
            <a:r>
              <a:rPr lang="en-US" dirty="0"/>
              <a:t>Null Hypothesis: Buyers of Cola buy popcorn at the same frequency as the general population.</a:t>
            </a:r>
          </a:p>
          <a:p>
            <a:pPr lvl="1"/>
            <a:r>
              <a:rPr lang="en-US" dirty="0"/>
              <a:t>Alternate Hypothesis: Buyers of Cola do not buy popcorn at the same frequency as the general population.</a:t>
            </a:r>
          </a:p>
          <a:p>
            <a:r>
              <a:rPr lang="en-US" dirty="0"/>
              <a:t>We’ll use the same Bonferroni Correction.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1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4767-33D2-0F4E-B801-E128ADBF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-177348"/>
            <a:ext cx="5637306" cy="1325563"/>
          </a:xfrm>
        </p:spPr>
        <p:txBody>
          <a:bodyPr/>
          <a:lstStyle/>
          <a:p>
            <a:pPr algn="ctr"/>
            <a:r>
              <a:rPr lang="en-US" dirty="0"/>
              <a:t>Permutation Test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0E9F7-C983-7243-AB09-6D7AFEE68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904422"/>
            <a:ext cx="5637306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err="1"/>
              <a:t>data$bar</a:t>
            </a:r>
            <a:r>
              <a:rPr lang="en-US" sz="1200" dirty="0"/>
              <a:t> &lt;- 0</a:t>
            </a:r>
          </a:p>
          <a:p>
            <a:pPr marL="0" indent="0">
              <a:buNone/>
            </a:pPr>
            <a:r>
              <a:rPr lang="en-US" sz="1200" dirty="0" err="1"/>
              <a:t>data$slice</a:t>
            </a:r>
            <a:r>
              <a:rPr lang="en-US" sz="1200" dirty="0"/>
              <a:t> &lt;- 0</a:t>
            </a:r>
          </a:p>
          <a:p>
            <a:pPr marL="0" indent="0">
              <a:buNone/>
            </a:pPr>
            <a:r>
              <a:rPr lang="en-US" sz="1200" dirty="0"/>
              <a:t>data[</a:t>
            </a:r>
            <a:r>
              <a:rPr lang="en-US" sz="1200" dirty="0" err="1"/>
              <a:t>data$Snacks</a:t>
            </a:r>
            <a:r>
              <a:rPr lang="en-US" sz="1200" dirty="0"/>
              <a:t> == "Popcorn",]$bar &lt;- 1</a:t>
            </a:r>
          </a:p>
          <a:p>
            <a:pPr marL="0" indent="0">
              <a:buNone/>
            </a:pPr>
            <a:r>
              <a:rPr lang="en-US" sz="1200" dirty="0"/>
              <a:t>data[</a:t>
            </a:r>
            <a:r>
              <a:rPr lang="en-US" sz="1200" dirty="0" err="1"/>
              <a:t>data$Location</a:t>
            </a:r>
            <a:r>
              <a:rPr lang="en-US" sz="1200" dirty="0"/>
              <a:t> == "Princeton",]$slice &lt;- 1</a:t>
            </a:r>
          </a:p>
          <a:p>
            <a:pPr marL="0" indent="0">
              <a:buNone/>
            </a:pPr>
            <a:r>
              <a:rPr lang="en-US" sz="1200" dirty="0" err="1"/>
              <a:t>PermutationTestSecond</a:t>
            </a:r>
            <a:r>
              <a:rPr lang="en-US" sz="1200" dirty="0"/>
              <a:t>::Permutation(</a:t>
            </a:r>
            <a:r>
              <a:rPr lang="en-US" sz="1200" dirty="0" err="1"/>
              <a:t>data,"slice</a:t>
            </a:r>
            <a:r>
              <a:rPr lang="en-US" sz="1200" dirty="0"/>
              <a:t>", "bar", 10000, "0", "1" 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3A3A24-7A64-5D4E-B0A9-13CEDF2F0E5B}"/>
              </a:ext>
            </a:extLst>
          </p:cNvPr>
          <p:cNvSpPr txBox="1">
            <a:spLocks/>
          </p:cNvSpPr>
          <p:nvPr/>
        </p:nvSpPr>
        <p:spPr>
          <a:xfrm>
            <a:off x="6096000" y="-177348"/>
            <a:ext cx="563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Permutation Test #2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1B7DFB-DC04-BF4B-A61C-651DC3600FF0}"/>
              </a:ext>
            </a:extLst>
          </p:cNvPr>
          <p:cNvSpPr txBox="1">
            <a:spLocks/>
          </p:cNvSpPr>
          <p:nvPr/>
        </p:nvSpPr>
        <p:spPr>
          <a:xfrm>
            <a:off x="6096000" y="904421"/>
            <a:ext cx="5637306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data$bar</a:t>
            </a:r>
            <a:r>
              <a:rPr lang="en-US" sz="1200" dirty="0"/>
              <a:t> &lt;- 0</a:t>
            </a:r>
          </a:p>
          <a:p>
            <a:pPr marL="0" indent="0">
              <a:buNone/>
            </a:pPr>
            <a:r>
              <a:rPr lang="en-US" sz="1200" dirty="0" err="1"/>
              <a:t>data$slice</a:t>
            </a:r>
            <a:r>
              <a:rPr lang="en-US" sz="1200" dirty="0"/>
              <a:t> &lt;- 0</a:t>
            </a:r>
          </a:p>
          <a:p>
            <a:pPr marL="0" indent="0">
              <a:buNone/>
            </a:pPr>
            <a:r>
              <a:rPr lang="en-US" sz="1200" dirty="0"/>
              <a:t>data[</a:t>
            </a:r>
            <a:r>
              <a:rPr lang="en-US" sz="1200" dirty="0" err="1"/>
              <a:t>data$Snacks</a:t>
            </a:r>
            <a:r>
              <a:rPr lang="en-US" sz="1200" dirty="0"/>
              <a:t> == "Popcorn",]$bar &lt;- 1</a:t>
            </a:r>
          </a:p>
          <a:p>
            <a:pPr marL="0" indent="0">
              <a:buNone/>
            </a:pPr>
            <a:r>
              <a:rPr lang="en-US" sz="1200" dirty="0"/>
              <a:t>data[</a:t>
            </a:r>
            <a:r>
              <a:rPr lang="en-US" sz="1200" dirty="0" err="1"/>
              <a:t>data$SoftDrinks</a:t>
            </a:r>
            <a:r>
              <a:rPr lang="en-US" sz="1200" dirty="0"/>
              <a:t> == "Cola",]$slice &lt;- 1</a:t>
            </a:r>
          </a:p>
          <a:p>
            <a:pPr marL="0" indent="0">
              <a:buNone/>
            </a:pPr>
            <a:r>
              <a:rPr lang="en-US" sz="1200" dirty="0" err="1"/>
              <a:t>PermutationTestSecond</a:t>
            </a:r>
            <a:r>
              <a:rPr lang="en-US" sz="1200" dirty="0"/>
              <a:t>::Permutation(</a:t>
            </a:r>
            <a:r>
              <a:rPr lang="en-US" sz="1200" dirty="0" err="1"/>
              <a:t>data,"slice</a:t>
            </a:r>
            <a:r>
              <a:rPr lang="en-US" sz="1200" dirty="0"/>
              <a:t>", "bar", 10000, "0", "1" )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EF18EF8-3E76-8441-ACAD-A013CA0E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805" y="2686033"/>
            <a:ext cx="2643695" cy="3267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FF291-2E93-644E-B849-D65BBB19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42" y="6181953"/>
            <a:ext cx="5637306" cy="4445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287CD2E-5B4E-FF47-B061-A703F849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98" y="2686032"/>
            <a:ext cx="2643696" cy="3267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CBFB0-0B9D-9B4C-BEAE-ECB27B7E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71" y="6181952"/>
            <a:ext cx="5750989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2875-6B72-9F43-BE11-11D5D682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From Our Permutation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A342-B8F3-3D40-95EF-3B894B7A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Permutation #2</a:t>
            </a:r>
          </a:p>
          <a:p>
            <a:pPr lvl="1"/>
            <a:r>
              <a:rPr lang="en-US" dirty="0"/>
              <a:t>The p-value came out to  10^(-4). This is greater than our Bonferroni corrected p-value. </a:t>
            </a:r>
          </a:p>
          <a:p>
            <a:pPr lvl="1"/>
            <a:r>
              <a:rPr lang="en-US" dirty="0"/>
              <a:t>We fail to reject the null hypothesis: Buyers who live in Princeton buy popcorn at the same frequency as the general population.</a:t>
            </a:r>
          </a:p>
          <a:p>
            <a:r>
              <a:rPr lang="en-US" dirty="0"/>
              <a:t>Permutation #3</a:t>
            </a:r>
          </a:p>
          <a:p>
            <a:pPr lvl="1"/>
            <a:r>
              <a:rPr lang="en-US" dirty="0"/>
              <a:t>The p-value came out to 0. This is less than our Bonferroni corrected p-value. </a:t>
            </a:r>
          </a:p>
          <a:p>
            <a:pPr lvl="1"/>
            <a:r>
              <a:rPr lang="en-US" dirty="0"/>
              <a:t>We reject the null hypothesis.</a:t>
            </a:r>
          </a:p>
          <a:p>
            <a:pPr lvl="1"/>
            <a:r>
              <a:rPr lang="en-US" dirty="0"/>
              <a:t>We accept the alternate hypothesis: Buyers of Cola do not buy popcorn at the same frequency as the general population.</a:t>
            </a:r>
          </a:p>
        </p:txBody>
      </p:sp>
    </p:spTree>
    <p:extLst>
      <p:ext uri="{BB962C8B-B14F-4D97-AF65-F5344CB8AC3E}">
        <p14:creationId xmlns:p14="http://schemas.microsoft.com/office/powerpoint/2010/main" val="374176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C094-463F-AD44-B768-058AFA7E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Based on Our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D00A-C934-3749-A152-74F83AA1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In the Princeton location, if someone buys Cola as their soft drink, a significant portion of them will be getting popcorn with it is as well - a higher frequency than the general population.. </a:t>
            </a:r>
          </a:p>
          <a:p>
            <a:r>
              <a:rPr lang="en-US" sz="3600" dirty="0"/>
              <a:t>If someone is buying Cola as their soft drink, irrespective of where the location might be, they a significant portion of them will be getting popcorn with it as well – a higher frequency than the general population.</a:t>
            </a:r>
          </a:p>
        </p:txBody>
      </p:sp>
    </p:spTree>
    <p:extLst>
      <p:ext uri="{BB962C8B-B14F-4D97-AF65-F5344CB8AC3E}">
        <p14:creationId xmlns:p14="http://schemas.microsoft.com/office/powerpoint/2010/main" val="392227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3603-1D1B-1A4B-8A9E-BC49CCE8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4652-A75D-FE4A-8D4D-0FC2D937A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We’re provided a rich dataset with 20,000 columns with 7 columns of categorical variables.</a:t>
            </a:r>
          </a:p>
          <a:p>
            <a:pPr lvl="1"/>
            <a:r>
              <a:rPr lang="en-US" dirty="0"/>
              <a:t>Each row represent a buyer</a:t>
            </a:r>
          </a:p>
          <a:p>
            <a:pPr lvl="1"/>
            <a:r>
              <a:rPr lang="en-US" dirty="0"/>
              <a:t>The categorical variables are beer, day, location, soft drinks, sweets, wine, and snacks.</a:t>
            </a:r>
          </a:p>
          <a:p>
            <a:r>
              <a:rPr lang="en-US" dirty="0"/>
              <a:t>Our goal is to find patterns or trends and then run tests to see if their significant.</a:t>
            </a:r>
          </a:p>
          <a:p>
            <a:pPr lvl="1"/>
            <a:r>
              <a:rPr lang="en-US" dirty="0"/>
              <a:t>We’ll first use Boundless Analytics to find these potential trends</a:t>
            </a:r>
          </a:p>
          <a:p>
            <a:pPr lvl="1"/>
            <a:r>
              <a:rPr lang="en-US" dirty="0"/>
              <a:t>We will then test to see if these trends are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260758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21D0-ACE2-2C41-8433-10AA8849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Boundless Analytics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B808-A8B4-8A42-98A2-771148A9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10403"/>
            <a:ext cx="11223023" cy="1325563"/>
          </a:xfrm>
        </p:spPr>
        <p:txBody>
          <a:bodyPr/>
          <a:lstStyle/>
          <a:p>
            <a:r>
              <a:rPr lang="en-US" dirty="0"/>
              <a:t>Attribute -&gt; Snacks</a:t>
            </a:r>
          </a:p>
          <a:p>
            <a:r>
              <a:rPr lang="en-US" dirty="0"/>
              <a:t>Blue Slice -&gt; Location = Princeton and </a:t>
            </a:r>
            <a:r>
              <a:rPr lang="en-US" dirty="0" err="1"/>
              <a:t>SoftDrinks</a:t>
            </a:r>
            <a:r>
              <a:rPr lang="en-US" dirty="0"/>
              <a:t> = Cola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81A3A5F-52C4-6C47-9406-29A5E4F6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5369"/>
            <a:ext cx="12192000" cy="32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3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2D8D-0797-1B4A-A8A5-7F01CC8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Boundless Analytics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21D3-05EA-EB47-A82D-1DA10700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set the attribute I wanted to analyze to be snacks.</a:t>
            </a:r>
          </a:p>
          <a:p>
            <a:r>
              <a:rPr lang="en-US" dirty="0"/>
              <a:t>Boundless analytics made approximately 438 plots; however, we’ll predominantly be toning on the data regarding popcorn. </a:t>
            </a:r>
          </a:p>
          <a:p>
            <a:r>
              <a:rPr lang="en-US" dirty="0"/>
              <a:t>With the general population (the entire dataset), the frequency of of popcorn is approximately 10.95%.</a:t>
            </a:r>
          </a:p>
          <a:p>
            <a:r>
              <a:rPr lang="en-US" dirty="0"/>
              <a:t>When we subset the population to only include people who live in Princeton and to people who got Cola as their soft drink, the frequency of popcorn becomes 23.78%</a:t>
            </a:r>
          </a:p>
          <a:p>
            <a:pPr lvl="1"/>
            <a:r>
              <a:rPr lang="en-US" dirty="0"/>
              <a:t>That is more than double the frequency of popcorn of the general population.</a:t>
            </a:r>
          </a:p>
        </p:txBody>
      </p:sp>
    </p:spTree>
    <p:extLst>
      <p:ext uri="{BB962C8B-B14F-4D97-AF65-F5344CB8AC3E}">
        <p14:creationId xmlns:p14="http://schemas.microsoft.com/office/powerpoint/2010/main" val="404972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C71-B4F5-CB49-97C4-18D61414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Alternate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7CD9F-04C3-9444-8051-13675A629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Null Hypothesis</a:t>
            </a:r>
          </a:p>
          <a:p>
            <a:pPr lvl="1"/>
            <a:r>
              <a:rPr lang="en-US" sz="3200" dirty="0"/>
              <a:t>Buyers of Cola who live in Princeton buy popcorn at the same frequency as the general population.</a:t>
            </a:r>
          </a:p>
          <a:p>
            <a:r>
              <a:rPr lang="en-US" sz="3600" dirty="0"/>
              <a:t>Alternate Hypothesis</a:t>
            </a:r>
          </a:p>
          <a:p>
            <a:pPr lvl="1"/>
            <a:r>
              <a:rPr lang="en-US" sz="3200" dirty="0"/>
              <a:t>Buyers of Cola who live in Princeton do not buy popcorn at the same frequency as the general population.</a:t>
            </a:r>
          </a:p>
          <a:p>
            <a:endParaRPr lang="en-US" sz="36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61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0755-57A1-4946-B84C-03CB42B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EC988-154F-314A-A780-6ACF1523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11274612" cy="44538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issue with using 0.05 as our p-value threshold is that the more hypotheses that we potentially test out, the more of a chance we will come across a rare event.</a:t>
            </a:r>
          </a:p>
          <a:p>
            <a:pPr lvl="1"/>
            <a:r>
              <a:rPr lang="en-US" dirty="0"/>
              <a:t>In a scenario like this where we keep 0.05 as our threshold, we could actually incorrectly reject the null hypothesis. </a:t>
            </a:r>
          </a:p>
          <a:p>
            <a:r>
              <a:rPr lang="en-US" dirty="0"/>
              <a:t>In order to Bonferroni correct, we have to divide 0.05 by the number of tests we can potentially form. </a:t>
            </a:r>
          </a:p>
          <a:p>
            <a:pPr lvl="1"/>
            <a:r>
              <a:rPr lang="en-US" dirty="0"/>
              <a:t>Boundless analytics gives us 438 plots and each plot has 5 graphs .</a:t>
            </a:r>
          </a:p>
          <a:p>
            <a:pPr lvl="1"/>
            <a:r>
              <a:rPr lang="en-US" dirty="0"/>
              <a:t>We can run 2190 tests!</a:t>
            </a:r>
          </a:p>
          <a:p>
            <a:r>
              <a:rPr lang="en-US" dirty="0"/>
              <a:t>Our new threshold is 2.28 * 10^(-5)</a:t>
            </a:r>
          </a:p>
          <a:p>
            <a:pPr lvl="1"/>
            <a:r>
              <a:rPr lang="en-US" dirty="0"/>
              <a:t>0.05/2190</a:t>
            </a:r>
          </a:p>
        </p:txBody>
      </p:sp>
    </p:spTree>
    <p:extLst>
      <p:ext uri="{BB962C8B-B14F-4D97-AF65-F5344CB8AC3E}">
        <p14:creationId xmlns:p14="http://schemas.microsoft.com/office/powerpoint/2010/main" val="142071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F0A1-5517-CD43-B31C-75963B7F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FEDC-F7D8-0646-978E-48D0A9AB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7229993" cy="4683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data &lt;- </a:t>
            </a:r>
            <a:r>
              <a:rPr lang="en-US" dirty="0" err="1"/>
              <a:t>read_csv</a:t>
            </a:r>
            <a:r>
              <a:rPr lang="en-US" dirty="0"/>
              <a:t>("Desktop/</a:t>
            </a:r>
            <a:r>
              <a:rPr lang="en-US" dirty="0" err="1"/>
              <a:t>HomeworkMarket.csv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data$bar</a:t>
            </a:r>
            <a:r>
              <a:rPr lang="en-US" dirty="0"/>
              <a:t> &lt;- 0</a:t>
            </a:r>
          </a:p>
          <a:p>
            <a:pPr marL="0" indent="0">
              <a:buNone/>
            </a:pPr>
            <a:r>
              <a:rPr lang="en-US" dirty="0" err="1"/>
              <a:t>data$slice</a:t>
            </a:r>
            <a:r>
              <a:rPr lang="en-US" dirty="0"/>
              <a:t> &lt;- 0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data[</a:t>
            </a:r>
            <a:r>
              <a:rPr lang="en-US" dirty="0" err="1"/>
              <a:t>data$Snacks</a:t>
            </a:r>
            <a:r>
              <a:rPr lang="en-US" dirty="0"/>
              <a:t> == "Popcorn",]$bar &lt;- 1</a:t>
            </a:r>
          </a:p>
          <a:p>
            <a:pPr marL="0" indent="0">
              <a:buNone/>
            </a:pPr>
            <a:r>
              <a:rPr lang="en-US" dirty="0"/>
              <a:t>data[</a:t>
            </a:r>
            <a:r>
              <a:rPr lang="en-US" dirty="0" err="1"/>
              <a:t>data$Location</a:t>
            </a:r>
            <a:r>
              <a:rPr lang="en-US" dirty="0"/>
              <a:t> == "Princeton" &amp; </a:t>
            </a:r>
            <a:r>
              <a:rPr lang="en-US" dirty="0" err="1"/>
              <a:t>data$SoftDrinks</a:t>
            </a:r>
            <a:r>
              <a:rPr lang="en-US" dirty="0"/>
              <a:t> == 	"Cola",]$slice &lt;- 1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PermutationTestSecond</a:t>
            </a:r>
            <a:r>
              <a:rPr lang="en-US" dirty="0"/>
              <a:t>::Permutation(</a:t>
            </a:r>
            <a:r>
              <a:rPr lang="en-US" dirty="0" err="1"/>
              <a:t>data,"slice</a:t>
            </a:r>
            <a:r>
              <a:rPr lang="en-US" dirty="0"/>
              <a:t>", "bar", 	10000, "0", "1"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C54717-ABCE-6F43-AC8C-2EE7D906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87" y="1949449"/>
            <a:ext cx="4237918" cy="4683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B9785-A7CB-804C-9A61-06DF88D1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77" y="1074594"/>
            <a:ext cx="6827632" cy="4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454A-1BFA-E64F-9243-5C5ED0B9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FB85D-24A6-8840-BAC7-FB39F1AE3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our permutation test, we got a p-value of 0. </a:t>
            </a:r>
          </a:p>
          <a:p>
            <a:r>
              <a:rPr lang="en-US" dirty="0"/>
              <a:t>The p-value tell us the likelihood how we could observe the current values under the assumption that the null hypothesis is true.</a:t>
            </a:r>
          </a:p>
          <a:p>
            <a:r>
              <a:rPr lang="en-US" dirty="0"/>
              <a:t>Our p-value is under our Bonferroni corrected significance level.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We reject the null hypothesis.</a:t>
            </a:r>
          </a:p>
          <a:p>
            <a:pPr lvl="1"/>
            <a:r>
              <a:rPr lang="en-US" dirty="0"/>
              <a:t>We accept the alternate hypothesis: Buyers of Cola who live in Princeton do not buy popcorn at the same frequency as the general population.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7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064F-1304-554B-B1AA-5784BFA9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F8F5F-A915-3840-9B19-68D7FB8F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just just accepted the alternate hypothesis: Buyers of Cola who live in Princeton do not buy popcorn at the same frequency as the general population.</a:t>
            </a:r>
          </a:p>
          <a:p>
            <a:r>
              <a:rPr lang="en-US" dirty="0"/>
              <a:t> What would happen if we would only subset the data with people with people who live in Princeton? What if we did the same with people who </a:t>
            </a:r>
            <a:r>
              <a:rPr lang="en-US" dirty="0" err="1"/>
              <a:t>buyed</a:t>
            </a:r>
            <a:r>
              <a:rPr lang="en-US" dirty="0"/>
              <a:t> Coca-Cola?</a:t>
            </a:r>
          </a:p>
          <a:p>
            <a:r>
              <a:rPr lang="en-US" dirty="0"/>
              <a:t>We already know, based on the Boundless Analytics plots, that</a:t>
            </a:r>
          </a:p>
          <a:p>
            <a:r>
              <a:rPr lang="en-US" dirty="0"/>
              <a:t>These are tests we can further explore.</a:t>
            </a:r>
          </a:p>
        </p:txBody>
      </p:sp>
    </p:spTree>
    <p:extLst>
      <p:ext uri="{BB962C8B-B14F-4D97-AF65-F5344CB8AC3E}">
        <p14:creationId xmlns:p14="http://schemas.microsoft.com/office/powerpoint/2010/main" val="46770010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998</Words>
  <Application>Microsoft Macintosh PowerPoint</Application>
  <PresentationFormat>Widescreen</PresentationFormat>
  <Paragraphs>85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AvenirNext LT Pro Medium</vt:lpstr>
      <vt:lpstr>Sabon Next LT</vt:lpstr>
      <vt:lpstr>DappledVTI</vt:lpstr>
      <vt:lpstr>Testing Trends Using Boundless Analytics and Permutation Tests</vt:lpstr>
      <vt:lpstr>The Dataset</vt:lpstr>
      <vt:lpstr>Boundless Analytics Plot</vt:lpstr>
      <vt:lpstr>Analyzing the Boundless Analytics Plot</vt:lpstr>
      <vt:lpstr>Null and Alternate Hypothesis</vt:lpstr>
      <vt:lpstr>Bonferroni Correction</vt:lpstr>
      <vt:lpstr>Permutation Test</vt:lpstr>
      <vt:lpstr>Analysis of Results</vt:lpstr>
      <vt:lpstr>Exploring the Data More</vt:lpstr>
      <vt:lpstr>New Hypotheses</vt:lpstr>
      <vt:lpstr>Permutation Test #1</vt:lpstr>
      <vt:lpstr>Conclusions From Our Permutation Tests </vt:lpstr>
      <vt:lpstr>Suggestions Based on Our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Fauzan Amjad</dc:creator>
  <cp:lastModifiedBy>Fauzan Amjad</cp:lastModifiedBy>
  <cp:revision>12</cp:revision>
  <dcterms:created xsi:type="dcterms:W3CDTF">2021-04-17T00:12:43Z</dcterms:created>
  <dcterms:modified xsi:type="dcterms:W3CDTF">2021-04-17T02:25:08Z</dcterms:modified>
</cp:coreProperties>
</file>